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Source Code Pro"/>
      <p:regular r:id="rId19"/>
      <p:bold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e46cd6567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e46cd6567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e46cd6567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e46cd6567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e46cd6567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e46cd6567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e47f615e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e47f615e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f5314c74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f5314c74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e28b9e84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e28b9e84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43434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National Vital Statistics System</a:t>
            </a:r>
            <a:endParaRPr sz="1200">
              <a:solidFill>
                <a:srgbClr val="434343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e28b9e84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e28b9e84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e46cd6567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e46cd6567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e46cd6567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e46cd6567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f54eee51e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f54eee51e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e47f615e1_2_8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e47f615e1_2_8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e47f615e1_2_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e47f615e1_2_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AUTOLAYOUT_1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0" y="0"/>
            <a:ext cx="3859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 txBox="1"/>
          <p:nvPr>
            <p:ph type="ctrTitle"/>
          </p:nvPr>
        </p:nvSpPr>
        <p:spPr>
          <a:xfrm>
            <a:off x="4200525" y="1029450"/>
            <a:ext cx="4476900" cy="1398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4200525" y="2600250"/>
            <a:ext cx="3859500" cy="53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2">
  <p:cSld name="AUTOLAYOUT_3"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232878" y="219975"/>
            <a:ext cx="2336400" cy="915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232875" y="1290250"/>
            <a:ext cx="2336400" cy="3522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4">
  <p:cSld name="AUTOLAYOUT_8"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0" y="0"/>
            <a:ext cx="35127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307825"/>
            <a:ext cx="2631900" cy="4316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4011825" y="364950"/>
            <a:ext cx="4850400" cy="4259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_10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/>
          <p:nvPr/>
        </p:nvSpPr>
        <p:spPr>
          <a:xfrm>
            <a:off x="0" y="0"/>
            <a:ext cx="4583400" cy="5143500"/>
          </a:xfrm>
          <a:prstGeom prst="rect">
            <a:avLst/>
          </a:prstGeom>
          <a:solidFill>
            <a:srgbClr val="3747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type="title"/>
          </p:nvPr>
        </p:nvSpPr>
        <p:spPr>
          <a:xfrm>
            <a:off x="363750" y="554850"/>
            <a:ext cx="3855900" cy="403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4947374" y="554850"/>
            <a:ext cx="3855900" cy="403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hyperlink" Target="https://public.tableau.com/profile/bimi2699#!/vizhome/Heartdisease/Story1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0" l="15697" r="15697" t="0"/>
          <a:stretch/>
        </p:blipFill>
        <p:spPr>
          <a:xfrm>
            <a:off x="0" y="-1"/>
            <a:ext cx="38595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type="ctrTitle"/>
          </p:nvPr>
        </p:nvSpPr>
        <p:spPr>
          <a:xfrm>
            <a:off x="4200525" y="1029450"/>
            <a:ext cx="4476900" cy="13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Comparative</a:t>
            </a:r>
            <a:r>
              <a:rPr lang="en">
                <a:solidFill>
                  <a:srgbClr val="434343"/>
                </a:solidFill>
              </a:rPr>
              <a:t> Machine Learning Models for Heart Disease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5210000" y="4323200"/>
            <a:ext cx="3636000" cy="7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     </a:t>
            </a:r>
            <a:r>
              <a:rPr lang="en" sz="1800">
                <a:solidFill>
                  <a:srgbClr val="434343"/>
                </a:solidFill>
              </a:rPr>
              <a:t> </a:t>
            </a:r>
            <a:r>
              <a:rPr b="1" lang="en" sz="1800">
                <a:solidFill>
                  <a:srgbClr val="434343"/>
                </a:solidFill>
              </a:rPr>
              <a:t>By Bimi, Eric, Kenny, and Marc</a:t>
            </a:r>
            <a:endParaRPr b="1" sz="1800">
              <a:solidFill>
                <a:srgbClr val="434343"/>
              </a:solidFill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7225" y="0"/>
            <a:ext cx="3954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400" y="650975"/>
            <a:ext cx="3817425" cy="34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1725" y="304800"/>
            <a:ext cx="423841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776" y="1672000"/>
            <a:ext cx="3344648" cy="20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7"/>
          <p:cNvSpPr txBox="1"/>
          <p:nvPr/>
        </p:nvSpPr>
        <p:spPr>
          <a:xfrm>
            <a:off x="5243950" y="959475"/>
            <a:ext cx="3294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Code Pro"/>
                <a:ea typeface="Source Code Pro"/>
                <a:cs typeface="Source Code Pro"/>
                <a:sym typeface="Source Code Pro"/>
              </a:rPr>
              <a:t>Linear Regression: Residuals</a:t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8712" y="1447824"/>
            <a:ext cx="2997400" cy="257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7"/>
          <p:cNvSpPr txBox="1"/>
          <p:nvPr/>
        </p:nvSpPr>
        <p:spPr>
          <a:xfrm>
            <a:off x="1456650" y="908725"/>
            <a:ext cx="27123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Code Pro"/>
                <a:ea typeface="Source Code Pro"/>
                <a:cs typeface="Source Code Pro"/>
                <a:sym typeface="Source Code Pro"/>
              </a:rPr>
              <a:t>Multiple Regression</a:t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8" name="Google Shape;158;p27"/>
          <p:cNvSpPr txBox="1"/>
          <p:nvPr/>
        </p:nvSpPr>
        <p:spPr>
          <a:xfrm>
            <a:off x="1028700" y="2658500"/>
            <a:ext cx="34731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9" name="Google Shape;159;p27"/>
          <p:cNvSpPr txBox="1"/>
          <p:nvPr/>
        </p:nvSpPr>
        <p:spPr>
          <a:xfrm>
            <a:off x="4793013" y="2791150"/>
            <a:ext cx="22017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8"/>
          <p:cNvPicPr preferRelativeResize="0"/>
          <p:nvPr/>
        </p:nvPicPr>
        <p:blipFill rotWithShape="1">
          <a:blip r:embed="rId3">
            <a:alphaModFix/>
          </a:blip>
          <a:srcRect b="0" l="5555" r="5555" t="0"/>
          <a:stretch/>
        </p:blipFill>
        <p:spPr>
          <a:xfrm>
            <a:off x="0" y="0"/>
            <a:ext cx="9144005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8"/>
          <p:cNvSpPr/>
          <p:nvPr/>
        </p:nvSpPr>
        <p:spPr>
          <a:xfrm>
            <a:off x="0" y="0"/>
            <a:ext cx="2811300" cy="5143500"/>
          </a:xfrm>
          <a:prstGeom prst="rect">
            <a:avLst/>
          </a:prstGeom>
          <a:solidFill>
            <a:srgbClr val="FFFFFF">
              <a:alpha val="8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8"/>
          <p:cNvSpPr txBox="1"/>
          <p:nvPr>
            <p:ph type="title"/>
          </p:nvPr>
        </p:nvSpPr>
        <p:spPr>
          <a:xfrm>
            <a:off x="232878" y="219975"/>
            <a:ext cx="2336400" cy="91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Tableau Visualization</a:t>
            </a:r>
            <a:endParaRPr/>
          </a:p>
        </p:txBody>
      </p:sp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232875" y="1290250"/>
            <a:ext cx="2336400" cy="3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Tableau Presentation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3200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73" name="Google Shape;173;p29"/>
          <p:cNvSpPr txBox="1"/>
          <p:nvPr>
            <p:ph idx="1" type="body"/>
          </p:nvPr>
        </p:nvSpPr>
        <p:spPr>
          <a:xfrm>
            <a:off x="905788" y="1620875"/>
            <a:ext cx="6707100" cy="23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...</a:t>
            </a:r>
            <a:endParaRPr b="1"/>
          </a:p>
        </p:txBody>
      </p:sp>
      <p:pic>
        <p:nvPicPr>
          <p:cNvPr id="174" name="Google Shape;174;p29"/>
          <p:cNvPicPr preferRelativeResize="0"/>
          <p:nvPr/>
        </p:nvPicPr>
        <p:blipFill rotWithShape="1">
          <a:blip r:embed="rId3">
            <a:alphaModFix/>
          </a:blip>
          <a:srcRect b="30060" l="0" r="0" t="-30060"/>
          <a:stretch/>
        </p:blipFill>
        <p:spPr>
          <a:xfrm>
            <a:off x="651038" y="1701275"/>
            <a:ext cx="7216575" cy="22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63750" y="554850"/>
            <a:ext cx="3855900" cy="40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Goals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4947375" y="737625"/>
            <a:ext cx="3855900" cy="41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 build a model to predict occurrence of heart disease based on a combination of features.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Implement different machine learning classification techniques.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Compare and determine which technique is best suited on the basis of standard performance such as accuracy and precision.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description</a:t>
            </a:r>
            <a:endParaRPr b="1"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was obtained from Kaggle and CDC/NVSS </a:t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We cleaned and renamed the file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54.46% have heart disease, 45.54% don’t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31.68% female, 68.32% male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Min age: 29 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Max age: 77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Mean age: 54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307825"/>
            <a:ext cx="30738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920300" y="220575"/>
            <a:ext cx="4901700" cy="44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 rotWithShape="1">
          <a:blip r:embed="rId3">
            <a:alphaModFix/>
          </a:blip>
          <a:srcRect b="-5920" l="0" r="0" t="0"/>
          <a:stretch/>
        </p:blipFill>
        <p:spPr>
          <a:xfrm>
            <a:off x="3810000" y="220575"/>
            <a:ext cx="5073326" cy="487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120700" y="996875"/>
            <a:ext cx="3073800" cy="39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FF"/>
                </a:solidFill>
              </a:rPr>
              <a:t>Created a model to implement  the following: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FF"/>
                </a:solidFill>
              </a:rPr>
              <a:t>1.Gaussian Naive Bayes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FF"/>
                </a:solidFill>
              </a:rPr>
              <a:t>2.Logistic Regression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FF"/>
                </a:solidFill>
              </a:rPr>
              <a:t>3.Random Forests  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FF"/>
                </a:solidFill>
              </a:rPr>
              <a:t>4.Support Vector Machines     (SVM)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FF"/>
                </a:solidFill>
              </a:rPr>
              <a:t>5.K-Nearest Neighbors(</a:t>
            </a:r>
            <a:r>
              <a:rPr b="1" lang="en" sz="1400">
                <a:solidFill>
                  <a:srgbClr val="FFFFFF"/>
                </a:solidFill>
              </a:rPr>
              <a:t>KNN)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FF"/>
                </a:solidFill>
              </a:rPr>
              <a:t>6.Decision Trees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750" y="1221325"/>
            <a:ext cx="7800975" cy="11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675" y="2280429"/>
            <a:ext cx="7839075" cy="11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/>
        </p:nvSpPr>
        <p:spPr>
          <a:xfrm>
            <a:off x="1471013" y="542450"/>
            <a:ext cx="57864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Source Code Pro"/>
                <a:ea typeface="Source Code Pro"/>
                <a:cs typeface="Source Code Pro"/>
                <a:sym typeface="Source Code Pro"/>
              </a:rPr>
              <a:t>Results</a:t>
            </a:r>
            <a:endParaRPr b="1" sz="24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000" y="3413900"/>
            <a:ext cx="7300450" cy="154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Importances of Trees and Forests</a:t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      </a:t>
            </a:r>
            <a:r>
              <a:rPr b="1" lang="en" sz="1400">
                <a:solidFill>
                  <a:srgbClr val="000000"/>
                </a:solidFill>
              </a:rPr>
              <a:t>Random Forest Classifier                       Decision Tree</a:t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272" y="2175075"/>
            <a:ext cx="3893715" cy="21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9066" y="2175075"/>
            <a:ext cx="3721284" cy="20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